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2"/>
  </p:notesMasterIdLst>
  <p:sldIdLst>
    <p:sldId id="256" r:id="rId3"/>
    <p:sldId id="257" r:id="rId4"/>
    <p:sldId id="259" r:id="rId5"/>
    <p:sldId id="261" r:id="rId6"/>
    <p:sldId id="262" r:id="rId7"/>
    <p:sldId id="277" r:id="rId8"/>
    <p:sldId id="263" r:id="rId9"/>
    <p:sldId id="264" r:id="rId10"/>
    <p:sldId id="269" r:id="rId11"/>
    <p:sldId id="265" r:id="rId12"/>
    <p:sldId id="271" r:id="rId13"/>
    <p:sldId id="266" r:id="rId14"/>
    <p:sldId id="274" r:id="rId15"/>
    <p:sldId id="267" r:id="rId16"/>
    <p:sldId id="275" r:id="rId17"/>
    <p:sldId id="272" r:id="rId18"/>
    <p:sldId id="268" r:id="rId19"/>
    <p:sldId id="273"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C274F-853A-41F7-A510-7ECBD99B5871}" type="datetimeFigureOut">
              <a:rPr lang="en-AU" smtClean="0"/>
              <a:t>20/06/2021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2C3B4-39F2-45BA-A044-F2BDDB674A77}" type="slidenum">
              <a:rPr lang="en-AU" smtClean="0"/>
              <a:t>‹#›</a:t>
            </a:fld>
            <a:endParaRPr lang="en-AU" dirty="0"/>
          </a:p>
        </p:txBody>
      </p:sp>
    </p:spTree>
    <p:extLst>
      <p:ext uri="{BB962C8B-B14F-4D97-AF65-F5344CB8AC3E}">
        <p14:creationId xmlns:p14="http://schemas.microsoft.com/office/powerpoint/2010/main" val="41141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09454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4472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6226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8928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583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363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753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389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864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996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5841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1846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72144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2303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5848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1821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619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6/20/2021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6/20/2021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870317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2:42-27</a:t>
            </a:r>
          </a:p>
        </p:txBody>
      </p:sp>
      <p:sp>
        <p:nvSpPr>
          <p:cNvPr id="5" name="TextBox 4">
            <a:extLst>
              <a:ext uri="{FF2B5EF4-FFF2-40B4-BE49-F238E27FC236}">
                <a16:creationId xmlns:a16="http://schemas.microsoft.com/office/drawing/2014/main" id="{108C6E15-B990-4403-AE5F-6A53D6E3C87A}"/>
              </a:ext>
            </a:extLst>
          </p:cNvPr>
          <p:cNvSpPr txBox="1"/>
          <p:nvPr/>
        </p:nvSpPr>
        <p:spPr>
          <a:xfrm>
            <a:off x="858077" y="1073426"/>
            <a:ext cx="10296939"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42</a:t>
            </a:r>
            <a:r>
              <a:rPr kumimoji="0" lang="en-US"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They devoted themselves to the apostles' teaching and to the fellowship, to the breaking of bread and to prayer.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43</a:t>
            </a:r>
            <a:r>
              <a:rPr kumimoji="0" lang="en-US"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Everyone was filled with awe, and many wonders and miraculous signs were done by the apostles.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44</a:t>
            </a:r>
            <a:r>
              <a:rPr kumimoji="0" lang="en-US"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All the believers were together and </a:t>
            </a:r>
            <a:r>
              <a:rPr kumimoji="0" lang="en-AU"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had everything in common.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45</a:t>
            </a:r>
            <a:r>
              <a:rPr kumimoji="0" lang="en-US"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Selling their possessions and goods, they gave to anyone as he had need.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46</a:t>
            </a:r>
            <a:r>
              <a:rPr kumimoji="0" lang="en-US"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Every day they continued to meet together in the temple courts. They broke bread in their homes and ate together with glad and sincere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47</a:t>
            </a:r>
            <a:r>
              <a:rPr kumimoji="0" lang="en-US"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praising God and enjoying the favor of all the people. And the Lord added to their number daily those who were being </a:t>
            </a:r>
            <a:r>
              <a:rPr kumimoji="0" lang="en-AU" sz="28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mn-cs"/>
              </a:rPr>
              <a:t>saved.</a:t>
            </a:r>
            <a:endParaRPr kumimoji="0" lang="en-AU" sz="3600" b="0" i="0" u="none" strike="noStrike" kern="1200" cap="none" spc="0" normalizeH="0" baseline="0" noProof="0" dirty="0">
              <a:ln>
                <a:noFill/>
              </a:ln>
              <a:solidFill>
                <a:srgbClr val="F4DE3A">
                  <a:lumMod val="60000"/>
                  <a:lumOff val="4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8242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2. </a:t>
            </a:r>
            <a:r>
              <a:rPr lang="en-US" sz="4800" dirty="0">
                <a:solidFill>
                  <a:srgbClr val="FF0000"/>
                </a:solidFill>
              </a:rPr>
              <a:t>Exalt</a:t>
            </a:r>
            <a:r>
              <a:rPr lang="en-US" sz="4800" dirty="0"/>
              <a:t> through worship</a:t>
            </a:r>
            <a:endParaRPr lang="en-AU" sz="4800" dirty="0"/>
          </a:p>
        </p:txBody>
      </p:sp>
      <p:sp>
        <p:nvSpPr>
          <p:cNvPr id="3" name="Rectangle 2"/>
          <p:cNvSpPr/>
          <p:nvPr/>
        </p:nvSpPr>
        <p:spPr>
          <a:xfrm>
            <a:off x="257175" y="1855035"/>
            <a:ext cx="11677650" cy="4191276"/>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“Real prayer is expressing our devotion to our heavenly Father, inviting Him to talk to us as we talk to Him.”</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Prayer is an act of devotion or worship.</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Taking communion is all about remembering and celebrating Jesus’ death and resurrection</a:t>
            </a:r>
          </a:p>
          <a:p>
            <a:pPr algn="ct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Communion is an act of devotion or worship. </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Whenever we worship, we lift Him up high. This is what Exalt means.</a:t>
            </a:r>
            <a:endParaRPr lang="en-AU"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692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2. </a:t>
            </a:r>
            <a:r>
              <a:rPr lang="en-US" sz="4800" dirty="0">
                <a:solidFill>
                  <a:srgbClr val="FF0000"/>
                </a:solidFill>
              </a:rPr>
              <a:t>Exalt</a:t>
            </a:r>
            <a:r>
              <a:rPr lang="en-US" sz="4800" dirty="0"/>
              <a:t> through worship</a:t>
            </a:r>
            <a:endParaRPr lang="en-AU" sz="4800" dirty="0">
              <a:solidFill>
                <a:srgbClr val="FF0000"/>
              </a:solidFill>
            </a:endParaRPr>
          </a:p>
        </p:txBody>
      </p:sp>
      <p:sp>
        <p:nvSpPr>
          <p:cNvPr id="4" name="Cloud Callout 3"/>
          <p:cNvSpPr/>
          <p:nvPr/>
        </p:nvSpPr>
        <p:spPr>
          <a:xfrm>
            <a:off x="1" y="85724"/>
            <a:ext cx="3057524" cy="16668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538163" y="503662"/>
            <a:ext cx="1981200" cy="830997"/>
          </a:xfrm>
          <a:prstGeom prst="rect">
            <a:avLst/>
          </a:prstGeom>
          <a:noFill/>
        </p:spPr>
        <p:txBody>
          <a:bodyPr wrap="square" rtlCol="0">
            <a:spAutoFit/>
          </a:bodyPr>
          <a:lstStyle/>
          <a:p>
            <a:pPr algn="ctr"/>
            <a:r>
              <a:rPr lang="en-US" sz="2400" dirty="0">
                <a:solidFill>
                  <a:schemeClr val="bg1"/>
                </a:solidFill>
              </a:rPr>
              <a:t>What does Rick say?</a:t>
            </a:r>
            <a:endParaRPr lang="en-AU" sz="2400" dirty="0">
              <a:solidFill>
                <a:schemeClr val="bg1"/>
              </a:solidFill>
            </a:endParaRPr>
          </a:p>
        </p:txBody>
      </p:sp>
      <p:sp>
        <p:nvSpPr>
          <p:cNvPr id="3" name="Rectangle 2"/>
          <p:cNvSpPr/>
          <p:nvPr/>
        </p:nvSpPr>
        <p:spPr>
          <a:xfrm>
            <a:off x="285750" y="2049199"/>
            <a:ext cx="11620500" cy="3780907"/>
          </a:xfrm>
          <a:prstGeom prst="rect">
            <a:avLst/>
          </a:prstGeom>
        </p:spPr>
        <p:txBody>
          <a:bodyPr wrap="square">
            <a:spAutoFit/>
          </a:bodyPr>
          <a:lstStyle/>
          <a:p>
            <a:pPr marL="548640" marR="548640" algn="ctr">
              <a:lnSpc>
                <a:spcPct val="107000"/>
              </a:lnSpc>
              <a:spcBef>
                <a:spcPts val="1000"/>
              </a:spcBef>
              <a:spcAft>
                <a:spcPts val="800"/>
              </a:spcAft>
            </a:pP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“Throughout Scripture we’re commanded to celebrate God’s presence by magnifying the Lord and exalting His name. Psalm 34:3 (New American Standard Bible) says, ‘O magnify the Lord with me and let us exalt his name together.’ We shouldn’t worship out of duty; we should worship because we want to. We should enjoy expressing our love to God” (p. 103, The Purpose Driven Church, Zondervan, 1995).</a:t>
            </a:r>
            <a:endParaRPr lang="en-AU"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45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783" y="600075"/>
            <a:ext cx="10848868" cy="1253679"/>
          </a:xfrm>
        </p:spPr>
        <p:txBody>
          <a:bodyPr>
            <a:normAutofit/>
          </a:bodyPr>
          <a:lstStyle/>
          <a:p>
            <a:r>
              <a:rPr lang="en-US" sz="4500" dirty="0"/>
              <a:t>3. </a:t>
            </a:r>
            <a:r>
              <a:rPr lang="en-US" sz="4500" dirty="0">
                <a:solidFill>
                  <a:srgbClr val="FF0000"/>
                </a:solidFill>
              </a:rPr>
              <a:t>Encourage</a:t>
            </a:r>
            <a:r>
              <a:rPr lang="en-US" sz="4500" dirty="0"/>
              <a:t> through fellowship</a:t>
            </a:r>
            <a:endParaRPr lang="en-AU" sz="4500" dirty="0"/>
          </a:p>
        </p:txBody>
      </p:sp>
      <p:sp>
        <p:nvSpPr>
          <p:cNvPr id="3" name="Rectangle 2"/>
          <p:cNvSpPr/>
          <p:nvPr/>
        </p:nvSpPr>
        <p:spPr>
          <a:xfrm>
            <a:off x="1171575" y="1853754"/>
            <a:ext cx="9848850" cy="3356560"/>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The word fellowship means ‘sharing’. One of the reasons why the church exists is to fellowship, or to help one another through the sharing of material goods, and by being there to support each other morally and spiritually.</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Whenever we fellowship with other believers we “Encourage” one another.</a:t>
            </a:r>
            <a:endParaRPr lang="en-AU"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93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10578496" cy="1253679"/>
          </a:xfrm>
        </p:spPr>
        <p:txBody>
          <a:bodyPr>
            <a:normAutofit fontScale="90000"/>
          </a:bodyPr>
          <a:lstStyle/>
          <a:p>
            <a:r>
              <a:rPr lang="en-US" sz="4800" dirty="0"/>
              <a:t>3. </a:t>
            </a:r>
            <a:r>
              <a:rPr lang="en-US" sz="4800" dirty="0">
                <a:solidFill>
                  <a:srgbClr val="FF0000"/>
                </a:solidFill>
              </a:rPr>
              <a:t>Encourage</a:t>
            </a:r>
            <a:r>
              <a:rPr lang="en-US" sz="4800" dirty="0"/>
              <a:t> through fellowship</a:t>
            </a:r>
            <a:endParaRPr lang="en-AU" sz="4800" dirty="0">
              <a:solidFill>
                <a:srgbClr val="FF0000"/>
              </a:solidFill>
            </a:endParaRPr>
          </a:p>
        </p:txBody>
      </p:sp>
      <p:sp>
        <p:nvSpPr>
          <p:cNvPr id="4" name="Cloud Callout 3"/>
          <p:cNvSpPr/>
          <p:nvPr/>
        </p:nvSpPr>
        <p:spPr>
          <a:xfrm>
            <a:off x="1" y="85724"/>
            <a:ext cx="3057524" cy="16668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538163" y="503662"/>
            <a:ext cx="1981200" cy="830997"/>
          </a:xfrm>
          <a:prstGeom prst="rect">
            <a:avLst/>
          </a:prstGeom>
          <a:noFill/>
        </p:spPr>
        <p:txBody>
          <a:bodyPr wrap="square" rtlCol="0">
            <a:spAutoFit/>
          </a:bodyPr>
          <a:lstStyle/>
          <a:p>
            <a:pPr algn="ctr"/>
            <a:r>
              <a:rPr lang="en-US" sz="2400" dirty="0">
                <a:solidFill>
                  <a:schemeClr val="bg1"/>
                </a:solidFill>
              </a:rPr>
              <a:t>What does Rick say?</a:t>
            </a:r>
            <a:endParaRPr lang="en-AU" sz="2400" dirty="0">
              <a:solidFill>
                <a:schemeClr val="bg1"/>
              </a:solidFill>
            </a:endParaRPr>
          </a:p>
        </p:txBody>
      </p:sp>
      <p:sp>
        <p:nvSpPr>
          <p:cNvPr id="3" name="Rectangle 2"/>
          <p:cNvSpPr/>
          <p:nvPr/>
        </p:nvSpPr>
        <p:spPr>
          <a:xfrm>
            <a:off x="538163" y="1962431"/>
            <a:ext cx="11182350" cy="4031873"/>
          </a:xfrm>
          <a:prstGeom prst="rect">
            <a:avLst/>
          </a:prstGeom>
        </p:spPr>
        <p:txBody>
          <a:bodyPr wrap="square">
            <a:spAutoFit/>
          </a:bodyPr>
          <a:lstStyle/>
          <a:p>
            <a:r>
              <a:rPr lang="en-US" sz="3200" i="1" dirty="0">
                <a:latin typeface="Calibri" panose="020F0502020204030204" pitchFamily="34" charset="0"/>
                <a:ea typeface="Calibri" panose="020F0502020204030204" pitchFamily="34" charset="0"/>
                <a:cs typeface="Times New Roman" panose="02020603050405020304" pitchFamily="18" charset="0"/>
              </a:rPr>
              <a:t>“As Christians we’re called to belong, not just to believe. We are not meant to live lone-ranger lives; instead, we are to belong to Christ’s family and be members of His body . . . We have each other for support. I love the way Ephesians 2:19 is phrased in the Living Bible: ‘You are members of God’s very own family . . . and you belong in God’s household with every other Christian.’ The church exists to provide fellowship for believers” (pp. 105-106, The Purpose Driven Church, Zondervan, 1995).</a:t>
            </a:r>
            <a:endParaRPr lang="en-AU" sz="3200" i="1" dirty="0"/>
          </a:p>
        </p:txBody>
      </p:sp>
    </p:spTree>
    <p:extLst>
      <p:ext uri="{BB962C8B-B14F-4D97-AF65-F5344CB8AC3E}">
        <p14:creationId xmlns:p14="http://schemas.microsoft.com/office/powerpoint/2010/main" val="359547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4. </a:t>
            </a:r>
            <a:r>
              <a:rPr lang="en-US" sz="4800" dirty="0">
                <a:solidFill>
                  <a:srgbClr val="FF0000"/>
                </a:solidFill>
              </a:rPr>
              <a:t>Edify</a:t>
            </a:r>
            <a:r>
              <a:rPr lang="en-US" sz="4800" dirty="0"/>
              <a:t> through discipling</a:t>
            </a:r>
            <a:endParaRPr lang="en-AU" sz="4800" dirty="0"/>
          </a:p>
        </p:txBody>
      </p:sp>
      <p:sp>
        <p:nvSpPr>
          <p:cNvPr id="3" name="Rectangle 2"/>
          <p:cNvSpPr/>
          <p:nvPr/>
        </p:nvSpPr>
        <p:spPr>
          <a:xfrm>
            <a:off x="590550" y="2514600"/>
            <a:ext cx="11010900" cy="2554545"/>
          </a:xfrm>
          <a:prstGeom prst="rect">
            <a:avLst/>
          </a:prstGeom>
        </p:spPr>
        <p:txBody>
          <a:bodyPr wrap="square">
            <a:spAutoFit/>
          </a:bodyPr>
          <a:lstStyle/>
          <a:p>
            <a:pPr>
              <a:buFont typeface="+mj-lt"/>
              <a:buAutoNum type="arabicPeriod"/>
            </a:pPr>
            <a:r>
              <a:rPr lang="en-US" sz="3200" dirty="0">
                <a:solidFill>
                  <a:srgbClr val="1A0DAB"/>
                </a:solidFill>
              </a:rPr>
              <a:t> VERB</a:t>
            </a:r>
          </a:p>
          <a:p>
            <a:pPr>
              <a:buFont typeface="+mj-lt"/>
              <a:buAutoNum type="arabicPeriod"/>
            </a:pPr>
            <a:r>
              <a:rPr lang="en-US" sz="3200" dirty="0">
                <a:solidFill>
                  <a:srgbClr val="1A0DAB"/>
                </a:solidFill>
              </a:rPr>
              <a:t> formal</a:t>
            </a:r>
          </a:p>
          <a:p>
            <a:pPr>
              <a:buFont typeface="+mj-lt"/>
              <a:buAutoNum type="arabicPeriod"/>
            </a:pPr>
            <a:r>
              <a:rPr lang="en-US" sz="3200" b="1" dirty="0">
                <a:solidFill>
                  <a:srgbClr val="1A0DAB"/>
                </a:solidFill>
              </a:rPr>
              <a:t> edify</a:t>
            </a:r>
            <a:r>
              <a:rPr lang="en-US" sz="3200" dirty="0">
                <a:solidFill>
                  <a:srgbClr val="1A0DAB"/>
                </a:solidFill>
              </a:rPr>
              <a:t> (verb) · </a:t>
            </a:r>
            <a:r>
              <a:rPr lang="en-US" sz="3200" b="1" dirty="0">
                <a:solidFill>
                  <a:srgbClr val="1A0DAB"/>
                </a:solidFill>
              </a:rPr>
              <a:t>edifies</a:t>
            </a:r>
            <a:r>
              <a:rPr lang="en-US" sz="3200" dirty="0">
                <a:solidFill>
                  <a:srgbClr val="1A0DAB"/>
                </a:solidFill>
              </a:rPr>
              <a:t> (third person present) · </a:t>
            </a:r>
            <a:r>
              <a:rPr lang="en-US" sz="3200" b="1" dirty="0">
                <a:solidFill>
                  <a:srgbClr val="1A0DAB"/>
                </a:solidFill>
              </a:rPr>
              <a:t>edified</a:t>
            </a:r>
            <a:r>
              <a:rPr lang="en-US" sz="3200" dirty="0">
                <a:solidFill>
                  <a:srgbClr val="1A0DAB"/>
                </a:solidFill>
              </a:rPr>
              <a:t> (past tense) · </a:t>
            </a:r>
            <a:r>
              <a:rPr lang="en-US" sz="3200" b="1" dirty="0">
                <a:solidFill>
                  <a:srgbClr val="1A0DAB"/>
                </a:solidFill>
              </a:rPr>
              <a:t>edified</a:t>
            </a:r>
            <a:r>
              <a:rPr lang="en-US" sz="3200" dirty="0">
                <a:solidFill>
                  <a:srgbClr val="1A0DAB"/>
                </a:solidFill>
              </a:rPr>
              <a:t> (past participle) · </a:t>
            </a:r>
            <a:r>
              <a:rPr lang="en-US" sz="3200" b="1" dirty="0">
                <a:solidFill>
                  <a:srgbClr val="1A0DAB"/>
                </a:solidFill>
              </a:rPr>
              <a:t>edifying</a:t>
            </a:r>
            <a:r>
              <a:rPr lang="en-US" sz="3200" dirty="0">
                <a:solidFill>
                  <a:srgbClr val="1A0DAB"/>
                </a:solidFill>
              </a:rPr>
              <a:t> (present participle)</a:t>
            </a:r>
          </a:p>
          <a:p>
            <a:pPr>
              <a:buFont typeface="+mj-lt"/>
              <a:buAutoNum type="arabicPeriod"/>
            </a:pPr>
            <a:r>
              <a:rPr lang="en-US" sz="3200" dirty="0">
                <a:solidFill>
                  <a:srgbClr val="1A0DAB"/>
                </a:solidFill>
              </a:rPr>
              <a:t> instruct or improve (someone) morally or intellectually.</a:t>
            </a:r>
            <a:endParaRPr lang="en-US" sz="3200" dirty="0">
              <a:solidFill>
                <a:srgbClr val="1A0DAB"/>
              </a:solidFill>
              <a:effectLst/>
            </a:endParaRPr>
          </a:p>
        </p:txBody>
      </p:sp>
    </p:spTree>
    <p:extLst>
      <p:ext uri="{BB962C8B-B14F-4D97-AF65-F5344CB8AC3E}">
        <p14:creationId xmlns:p14="http://schemas.microsoft.com/office/powerpoint/2010/main" val="188347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4. </a:t>
            </a:r>
            <a:r>
              <a:rPr lang="en-US" sz="4800" dirty="0">
                <a:solidFill>
                  <a:srgbClr val="FF0000"/>
                </a:solidFill>
              </a:rPr>
              <a:t>Edify</a:t>
            </a:r>
            <a:r>
              <a:rPr lang="en-US" sz="4800" dirty="0"/>
              <a:t> through discipling</a:t>
            </a:r>
            <a:endParaRPr lang="en-AU" sz="4800" dirty="0"/>
          </a:p>
        </p:txBody>
      </p:sp>
      <p:sp>
        <p:nvSpPr>
          <p:cNvPr id="4" name="Rectangle 3"/>
          <p:cNvSpPr/>
          <p:nvPr/>
        </p:nvSpPr>
        <p:spPr>
          <a:xfrm>
            <a:off x="733425" y="2178850"/>
            <a:ext cx="10725150" cy="3137397"/>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Discipleship has something to do with teaching. </a:t>
            </a:r>
          </a:p>
          <a:p>
            <a:pPr>
              <a:lnSpc>
                <a:spcPct val="107000"/>
              </a:lnSpc>
              <a:spcAft>
                <a:spcPts val="800"/>
              </a:spcAft>
            </a:pPr>
            <a:endPar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42 They devoted themselves to the apostles’ teaching</a:t>
            </a:r>
            <a:endParaRPr lang="en-AU"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Discipleship serves to “Edify” (build up) believers. </a:t>
            </a:r>
            <a:endParaRPr lang="en-AU"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205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4. </a:t>
            </a:r>
            <a:r>
              <a:rPr lang="en-US" sz="4800" dirty="0">
                <a:solidFill>
                  <a:srgbClr val="FF0000"/>
                </a:solidFill>
              </a:rPr>
              <a:t>Edify</a:t>
            </a:r>
            <a:r>
              <a:rPr lang="en-US" sz="4800" dirty="0"/>
              <a:t> through discipleship</a:t>
            </a:r>
            <a:endParaRPr lang="en-AU" sz="4800" dirty="0">
              <a:solidFill>
                <a:srgbClr val="FF0000"/>
              </a:solidFill>
            </a:endParaRPr>
          </a:p>
        </p:txBody>
      </p:sp>
      <p:sp>
        <p:nvSpPr>
          <p:cNvPr id="4" name="Cloud Callout 3"/>
          <p:cNvSpPr/>
          <p:nvPr/>
        </p:nvSpPr>
        <p:spPr>
          <a:xfrm>
            <a:off x="1" y="85724"/>
            <a:ext cx="3057524" cy="16668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538163" y="503662"/>
            <a:ext cx="1981200" cy="830997"/>
          </a:xfrm>
          <a:prstGeom prst="rect">
            <a:avLst/>
          </a:prstGeom>
          <a:noFill/>
        </p:spPr>
        <p:txBody>
          <a:bodyPr wrap="square" rtlCol="0">
            <a:spAutoFit/>
          </a:bodyPr>
          <a:lstStyle/>
          <a:p>
            <a:pPr algn="ctr"/>
            <a:r>
              <a:rPr lang="en-US" sz="2400" dirty="0">
                <a:solidFill>
                  <a:schemeClr val="bg1"/>
                </a:solidFill>
              </a:rPr>
              <a:t>What does Rick say?</a:t>
            </a:r>
            <a:endParaRPr lang="en-AU" sz="2400" dirty="0">
              <a:solidFill>
                <a:schemeClr val="bg1"/>
              </a:solidFill>
            </a:endParaRPr>
          </a:p>
        </p:txBody>
      </p:sp>
      <p:sp>
        <p:nvSpPr>
          <p:cNvPr id="3" name="Rectangle 2"/>
          <p:cNvSpPr/>
          <p:nvPr/>
        </p:nvSpPr>
        <p:spPr>
          <a:xfrm>
            <a:off x="133351" y="1952906"/>
            <a:ext cx="11934824" cy="4031873"/>
          </a:xfrm>
          <a:prstGeom prst="rect">
            <a:avLst/>
          </a:prstGeom>
        </p:spPr>
        <p:txBody>
          <a:bodyPr wrap="square">
            <a:spAutoFit/>
          </a:bodyPr>
          <a:lstStyle/>
          <a:p>
            <a:r>
              <a:rPr lang="en-US" sz="3200" i="1" dirty="0">
                <a:latin typeface="Calibri" panose="020F0502020204030204" pitchFamily="34" charset="0"/>
                <a:ea typeface="Calibri" panose="020F0502020204030204" pitchFamily="34" charset="0"/>
                <a:cs typeface="Times New Roman" panose="02020603050405020304" pitchFamily="18" charset="0"/>
              </a:rPr>
              <a:t>“As the church we are called not only to reach people, but also to teach them. After someone has made a decision for Christ, he or she must be discipled. It is the church’s responsibility to develop people to spiritual maturity. This is God’s will for every believer, Paul writes, ‘so that the body of Christ may be built up until we all reach unity in the faith and in the knowledge of the Son of God and become mature, attaining to the whole measure of the fullness of Christ’ (Ephesians 4:12b-13, NIV)” (p. 106, The Purpose Driven Church, Zondervan, 1995).</a:t>
            </a:r>
            <a:endParaRPr lang="en-AU" sz="3200" i="1" dirty="0"/>
          </a:p>
        </p:txBody>
      </p:sp>
    </p:spTree>
    <p:extLst>
      <p:ext uri="{BB962C8B-B14F-4D97-AF65-F5344CB8AC3E}">
        <p14:creationId xmlns:p14="http://schemas.microsoft.com/office/powerpoint/2010/main" val="130321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5. </a:t>
            </a:r>
            <a:r>
              <a:rPr lang="en-US" sz="4800" dirty="0">
                <a:solidFill>
                  <a:srgbClr val="FF0000"/>
                </a:solidFill>
              </a:rPr>
              <a:t>Equip</a:t>
            </a:r>
            <a:r>
              <a:rPr lang="en-US" sz="4800" dirty="0"/>
              <a:t> for service</a:t>
            </a:r>
            <a:endParaRPr lang="en-AU" sz="4800" dirty="0"/>
          </a:p>
        </p:txBody>
      </p:sp>
      <p:sp>
        <p:nvSpPr>
          <p:cNvPr id="3" name="Rectangle 2"/>
          <p:cNvSpPr/>
          <p:nvPr/>
        </p:nvSpPr>
        <p:spPr>
          <a:xfrm>
            <a:off x="895457" y="1853754"/>
            <a:ext cx="10715518" cy="3435812"/>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Service is looking beyond ourselves and our own desires in order to provide for the needs of others. </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Our fifth and final “E” word is “Equip.” Jesus was the perfect example of the servant </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The final non-negotiable of church life is “Equipping” believers to participate in serving others. </a:t>
            </a: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endParaRPr lang="en-AU"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7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solidFill>
                  <a:srgbClr val="FF0000"/>
                </a:solidFill>
              </a:rPr>
              <a:t>5. Equip </a:t>
            </a:r>
            <a:r>
              <a:rPr lang="en-US" sz="4800" dirty="0"/>
              <a:t>for service</a:t>
            </a:r>
            <a:endParaRPr lang="en-AU" sz="4800" dirty="0">
              <a:solidFill>
                <a:srgbClr val="FF0000"/>
              </a:solidFill>
            </a:endParaRPr>
          </a:p>
        </p:txBody>
      </p:sp>
      <p:sp>
        <p:nvSpPr>
          <p:cNvPr id="4" name="Cloud Callout 3"/>
          <p:cNvSpPr/>
          <p:nvPr/>
        </p:nvSpPr>
        <p:spPr>
          <a:xfrm>
            <a:off x="1" y="85724"/>
            <a:ext cx="3057524" cy="16668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538163" y="503662"/>
            <a:ext cx="1981200" cy="830997"/>
          </a:xfrm>
          <a:prstGeom prst="rect">
            <a:avLst/>
          </a:prstGeom>
          <a:noFill/>
        </p:spPr>
        <p:txBody>
          <a:bodyPr wrap="square" rtlCol="0">
            <a:spAutoFit/>
          </a:bodyPr>
          <a:lstStyle/>
          <a:p>
            <a:pPr algn="ctr"/>
            <a:r>
              <a:rPr lang="en-US" sz="2400" dirty="0">
                <a:solidFill>
                  <a:schemeClr val="bg1"/>
                </a:solidFill>
              </a:rPr>
              <a:t>What does Rick say?</a:t>
            </a:r>
            <a:endParaRPr lang="en-AU" sz="2400" dirty="0">
              <a:solidFill>
                <a:schemeClr val="bg1"/>
              </a:solidFill>
            </a:endParaRPr>
          </a:p>
        </p:txBody>
      </p:sp>
      <p:sp>
        <p:nvSpPr>
          <p:cNvPr id="3" name="Rectangle 2"/>
          <p:cNvSpPr/>
          <p:nvPr/>
        </p:nvSpPr>
        <p:spPr>
          <a:xfrm>
            <a:off x="704850" y="2197381"/>
            <a:ext cx="10782300" cy="3780907"/>
          </a:xfrm>
          <a:prstGeom prst="rect">
            <a:avLst/>
          </a:prstGeom>
        </p:spPr>
        <p:txBody>
          <a:bodyPr wrap="square">
            <a:spAutoFit/>
          </a:bodyPr>
          <a:lstStyle/>
          <a:p>
            <a:pPr marL="548640" marR="548640" algn="ctr">
              <a:lnSpc>
                <a:spcPct val="107000"/>
              </a:lnSpc>
              <a:spcBef>
                <a:spcPts val="1000"/>
              </a:spcBef>
              <a:spcAft>
                <a:spcPts val="800"/>
              </a:spcAft>
            </a:pP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“The church exists to minister to people. Ministry is demonstrating God’s love to others by meeting their needs and healing their hurts in the name of Jesus. Each time you reach out in love to others you are ministering to them. The church is to minister to all kinds of needs: spiritual, emotional, relational, and physical” (p. 104, The Purpose Driven Church, Zondervan, 1995).</a:t>
            </a:r>
            <a:endParaRPr lang="en-AU"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05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Wrapping up</a:t>
            </a:r>
            <a:endParaRPr lang="en-AU" sz="4800" dirty="0"/>
          </a:p>
        </p:txBody>
      </p:sp>
      <p:sp>
        <p:nvSpPr>
          <p:cNvPr id="3" name="Rectangle 2"/>
          <p:cNvSpPr/>
          <p:nvPr/>
        </p:nvSpPr>
        <p:spPr>
          <a:xfrm>
            <a:off x="704850" y="2197381"/>
            <a:ext cx="10782300" cy="3539430"/>
          </a:xfrm>
          <a:prstGeom prst="rect">
            <a:avLst/>
          </a:prstGeom>
        </p:spPr>
        <p:txBody>
          <a:bodyPr wrap="square">
            <a:spAutoFit/>
          </a:bodyPr>
          <a:lstStyle/>
          <a:p>
            <a:r>
              <a:rPr lang="en-US" sz="3200" dirty="0"/>
              <a:t>As a church community we are to:</a:t>
            </a:r>
          </a:p>
          <a:p>
            <a:endParaRPr lang="en-AU" sz="3200" dirty="0"/>
          </a:p>
          <a:p>
            <a:pPr marL="457200" lvl="0" indent="-457200">
              <a:buFont typeface="Arial" panose="020B0604020202020204" pitchFamily="34" charset="0"/>
              <a:buChar char="•"/>
            </a:pPr>
            <a:r>
              <a:rPr lang="en-US" sz="3200" dirty="0"/>
              <a:t>“evangelize” by sharing the message of salvation; </a:t>
            </a:r>
            <a:endParaRPr lang="en-AU" sz="3200" dirty="0"/>
          </a:p>
          <a:p>
            <a:pPr marL="457200" lvl="0" indent="-457200">
              <a:buFont typeface="Arial" panose="020B0604020202020204" pitchFamily="34" charset="0"/>
              <a:buChar char="•"/>
            </a:pPr>
            <a:r>
              <a:rPr lang="en-US" sz="3200" dirty="0"/>
              <a:t>“exalt” the name of Jesus through worship; </a:t>
            </a:r>
            <a:endParaRPr lang="en-AU" sz="3200" dirty="0"/>
          </a:p>
          <a:p>
            <a:pPr marL="457200" lvl="0" indent="-457200">
              <a:buFont typeface="Arial" panose="020B0604020202020204" pitchFamily="34" charset="0"/>
              <a:buChar char="•"/>
            </a:pPr>
            <a:r>
              <a:rPr lang="en-US" sz="3200" dirty="0"/>
              <a:t>“encourage” one another through fellowship; </a:t>
            </a:r>
            <a:endParaRPr lang="en-AU" sz="3200" dirty="0"/>
          </a:p>
          <a:p>
            <a:pPr marL="457200" lvl="0" indent="-457200">
              <a:buFont typeface="Arial" panose="020B0604020202020204" pitchFamily="34" charset="0"/>
              <a:buChar char="•"/>
            </a:pPr>
            <a:r>
              <a:rPr lang="en-US" sz="3200" dirty="0"/>
              <a:t>“edify” the church through discipleship; and</a:t>
            </a:r>
            <a:endParaRPr lang="en-AU" sz="3200" dirty="0"/>
          </a:p>
          <a:p>
            <a:pPr marL="457200" lvl="0" indent="-457200">
              <a:buFont typeface="Arial" panose="020B0604020202020204" pitchFamily="34" charset="0"/>
              <a:buChar char="•"/>
            </a:pPr>
            <a:r>
              <a:rPr lang="en-US" sz="3200" dirty="0"/>
              <a:t>“equip” the church to serve others. </a:t>
            </a:r>
            <a:endParaRPr lang="en-AU" sz="3200" dirty="0"/>
          </a:p>
        </p:txBody>
      </p:sp>
    </p:spTree>
    <p:extLst>
      <p:ext uri="{BB962C8B-B14F-4D97-AF65-F5344CB8AC3E}">
        <p14:creationId xmlns:p14="http://schemas.microsoft.com/office/powerpoint/2010/main" val="215950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Non-negotiables of church living</a:t>
            </a:r>
            <a:endParaRPr lang="en-AU" dirty="0"/>
          </a:p>
        </p:txBody>
      </p:sp>
      <p:sp>
        <p:nvSpPr>
          <p:cNvPr id="3" name="Subtitle 2"/>
          <p:cNvSpPr>
            <a:spLocks noGrp="1"/>
          </p:cNvSpPr>
          <p:nvPr>
            <p:ph type="subTitle" idx="1"/>
          </p:nvPr>
        </p:nvSpPr>
        <p:spPr/>
        <p:txBody>
          <a:bodyPr/>
          <a:lstStyle/>
          <a:p>
            <a:r>
              <a:rPr lang="en-US" dirty="0"/>
              <a:t>Acts 2: 42-47</a:t>
            </a:r>
            <a:endParaRPr lang="en-AU" dirty="0"/>
          </a:p>
        </p:txBody>
      </p:sp>
    </p:spTree>
    <p:extLst>
      <p:ext uri="{BB962C8B-B14F-4D97-AF65-F5344CB8AC3E}">
        <p14:creationId xmlns:p14="http://schemas.microsoft.com/office/powerpoint/2010/main" val="282340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350" y="1696135"/>
            <a:ext cx="6096000" cy="2554545"/>
          </a:xfrm>
          <a:prstGeom prst="rect">
            <a:avLst/>
          </a:prstGeom>
        </p:spPr>
        <p:txBody>
          <a:bodyPr>
            <a:sp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A Reminder of the essentials that should characterize our church life before, during and after Covid lockdown.</a:t>
            </a:r>
            <a:endParaRPr lang="en-AU" sz="4000" dirty="0"/>
          </a:p>
        </p:txBody>
      </p:sp>
    </p:spTree>
    <p:extLst>
      <p:ext uri="{BB962C8B-B14F-4D97-AF65-F5344CB8AC3E}">
        <p14:creationId xmlns:p14="http://schemas.microsoft.com/office/powerpoint/2010/main" val="247334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Context (Acts 2: 1-41)</a:t>
            </a:r>
            <a:endParaRPr lang="en-AU" sz="4500" dirty="0"/>
          </a:p>
        </p:txBody>
      </p:sp>
      <p:sp>
        <p:nvSpPr>
          <p:cNvPr id="3" name="Rectangle 2"/>
          <p:cNvSpPr/>
          <p:nvPr/>
        </p:nvSpPr>
        <p:spPr>
          <a:xfrm>
            <a:off x="1047750" y="2245560"/>
            <a:ext cx="10096500" cy="1854995"/>
          </a:xfrm>
          <a:prstGeom prst="rect">
            <a:avLst/>
          </a:prstGeom>
        </p:spPr>
        <p:txBody>
          <a:bodyPr wrap="square">
            <a:spAutoFit/>
          </a:bodyPr>
          <a:lstStyle/>
          <a:p>
            <a:pPr marL="457200" indent="-457200" algn="ctr">
              <a:lnSpc>
                <a:spcPct val="107000"/>
              </a:lnSpc>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first part of Acts 2 is the story of Pentecost.</a:t>
            </a:r>
          </a:p>
          <a:p>
            <a:pPr marL="457200" indent="-457200" algn="ctr">
              <a:lnSpc>
                <a:spcPct val="107000"/>
              </a:lnSpc>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Peter had given the first Christian evangelistic sermon.</a:t>
            </a:r>
          </a:p>
          <a:p>
            <a:pPr marL="457200" indent="-457200" algn="ctr">
              <a:lnSpc>
                <a:spcPct val="107000"/>
              </a:lnSpc>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response to the sermon was tremendous.</a:t>
            </a:r>
            <a:endParaRPr lang="en-AU"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30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pPr algn="ctr"/>
            <a:r>
              <a:rPr lang="en-US" dirty="0"/>
              <a:t>First thing to be reminded of – church is a </a:t>
            </a:r>
            <a:r>
              <a:rPr lang="en-US" sz="4800" dirty="0">
                <a:solidFill>
                  <a:srgbClr val="FF0000"/>
                </a:solidFill>
              </a:rPr>
              <a:t>community</a:t>
            </a:r>
            <a:endParaRPr lang="en-AU" sz="4800" dirty="0">
              <a:solidFill>
                <a:srgbClr val="FF0000"/>
              </a:solidFill>
            </a:endParaRPr>
          </a:p>
        </p:txBody>
      </p:sp>
      <p:pic>
        <p:nvPicPr>
          <p:cNvPr id="5" name="Picture 2" descr="Labour of love: Historic church in Young on the market after 12-month  rest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4" y="1997715"/>
            <a:ext cx="4565650" cy="3424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w Community Engagement Can Restore Trust in Government - Blogs |  Planetiz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868130"/>
            <a:ext cx="6969408" cy="41816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109384" y="2004859"/>
            <a:ext cx="4552950" cy="3417094"/>
          </a:xfrm>
          <a:prstGeom prst="line">
            <a:avLst/>
          </a:prstGeom>
          <a:ln w="44450"/>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96684" y="1992953"/>
            <a:ext cx="4562475" cy="3429000"/>
          </a:xfrm>
          <a:prstGeom prst="line">
            <a:avLst/>
          </a:prstGeom>
          <a:ln w="444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88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pPr algn="ctr"/>
            <a:r>
              <a:rPr lang="en-US" dirty="0"/>
              <a:t>First thing to be reminded of – church is a </a:t>
            </a:r>
            <a:r>
              <a:rPr lang="en-US" sz="4800" dirty="0">
                <a:solidFill>
                  <a:srgbClr val="FF0000"/>
                </a:solidFill>
              </a:rPr>
              <a:t>community</a:t>
            </a:r>
            <a:endParaRPr lang="en-AU" sz="4800" dirty="0">
              <a:solidFill>
                <a:srgbClr val="FF0000"/>
              </a:solidFill>
            </a:endParaRPr>
          </a:p>
        </p:txBody>
      </p:sp>
      <p:sp>
        <p:nvSpPr>
          <p:cNvPr id="4" name="Rectangle 3"/>
          <p:cNvSpPr/>
          <p:nvPr/>
        </p:nvSpPr>
        <p:spPr>
          <a:xfrm>
            <a:off x="647700" y="2307441"/>
            <a:ext cx="10896600" cy="3792577"/>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We are fundamentally a community of people.</a:t>
            </a: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The church building does not define who we are. </a:t>
            </a: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Not a structure, not an email account, not an internet platform.</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We come together claiming Jesus’ promise (Matthew 18)</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548640" marR="548640" algn="ctr">
              <a:lnSpc>
                <a:spcPct val="107000"/>
              </a:lnSpc>
              <a:spcBef>
                <a:spcPts val="1000"/>
              </a:spcBef>
              <a:spcAft>
                <a:spcPts val="800"/>
              </a:spcAft>
            </a:pPr>
            <a:r>
              <a:rPr lang="en-US" sz="3200" i="1" baseline="30000" dirty="0">
                <a:solidFill>
                  <a:srgbClr val="404040"/>
                </a:solidFill>
                <a:latin typeface="Calibri" panose="020F0502020204030204" pitchFamily="34" charset="0"/>
                <a:ea typeface="Calibri" panose="020F0502020204030204" pitchFamily="34" charset="0"/>
                <a:cs typeface="Times New Roman" panose="02020603050405020304" pitchFamily="18" charset="0"/>
              </a:rPr>
              <a:t>20</a:t>
            </a: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For where two or three gather in my name, there am I with them.”</a:t>
            </a:r>
            <a:endParaRPr lang="en-AU"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69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The five non-negotiables</a:t>
            </a:r>
            <a:endParaRPr lang="en-AU" sz="4800" dirty="0"/>
          </a:p>
        </p:txBody>
      </p:sp>
      <p:sp>
        <p:nvSpPr>
          <p:cNvPr id="4" name="Rectangle 3"/>
          <p:cNvSpPr/>
          <p:nvPr/>
        </p:nvSpPr>
        <p:spPr>
          <a:xfrm>
            <a:off x="647700" y="2307441"/>
            <a:ext cx="10896600" cy="3137397"/>
          </a:xfrm>
          <a:prstGeom prst="rect">
            <a:avLst/>
          </a:prstGeom>
        </p:spPr>
        <p:txBody>
          <a:bodyPr wrap="square">
            <a:spAutoFit/>
          </a:bodyPr>
          <a:lstStyle/>
          <a:p>
            <a:pPr marL="514350" indent="-514350">
              <a:lnSpc>
                <a:spcPct val="107000"/>
              </a:lnSpc>
              <a:spcAft>
                <a:spcPts val="800"/>
              </a:spcAft>
              <a:buAutoNum type="arabicPeriod"/>
            </a:pP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vangelise</a:t>
            </a:r>
            <a:r>
              <a:rPr lang="en-US" sz="3200" i="1" dirty="0">
                <a:latin typeface="Calibri" panose="020F0502020204030204" pitchFamily="34" charset="0"/>
                <a:ea typeface="Calibri" panose="020F0502020204030204" pitchFamily="34" charset="0"/>
                <a:cs typeface="Times New Roman" panose="02020603050405020304" pitchFamily="18" charset="0"/>
              </a:rPr>
              <a:t> (vs. 47)</a:t>
            </a:r>
          </a:p>
          <a:p>
            <a:pPr marL="514350" indent="-514350">
              <a:lnSpc>
                <a:spcPct val="107000"/>
              </a:lnSpc>
              <a:spcAft>
                <a:spcPts val="800"/>
              </a:spcAft>
              <a:buAutoNum type="arabicPeriod"/>
            </a:pP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xalt</a:t>
            </a: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through worship (vs. 42)</a:t>
            </a:r>
          </a:p>
          <a:p>
            <a:pPr marL="514350" indent="-514350">
              <a:lnSpc>
                <a:spcPct val="107000"/>
              </a:lnSpc>
              <a:spcAft>
                <a:spcPts val="800"/>
              </a:spcAft>
              <a:buAutoNum type="arabicPeriod"/>
            </a:pP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ncourage</a:t>
            </a: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through fellowship (vs. 42 and 44)</a:t>
            </a:r>
          </a:p>
          <a:p>
            <a:pPr marL="514350" indent="-514350">
              <a:lnSpc>
                <a:spcPct val="107000"/>
              </a:lnSpc>
              <a:spcAft>
                <a:spcPts val="800"/>
              </a:spcAft>
              <a:buAutoNum type="arabicPeriod"/>
            </a:pP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dify</a:t>
            </a: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through discipleship (vs. 42)</a:t>
            </a:r>
          </a:p>
          <a:p>
            <a:pPr marL="514350" indent="-514350">
              <a:lnSpc>
                <a:spcPct val="107000"/>
              </a:lnSpc>
              <a:spcAft>
                <a:spcPts val="800"/>
              </a:spcAft>
              <a:buAutoNum type="arabicPeriod"/>
            </a:pP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quip</a:t>
            </a:r>
            <a:r>
              <a:rPr lang="en-US"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for service (vs. 45)</a:t>
            </a:r>
            <a:endParaRPr lang="en-AU" sz="3200" i="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4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1. </a:t>
            </a:r>
            <a:r>
              <a:rPr lang="en-US" sz="4800" dirty="0">
                <a:solidFill>
                  <a:srgbClr val="FF0000"/>
                </a:solidFill>
              </a:rPr>
              <a:t>Evangelise</a:t>
            </a:r>
            <a:endParaRPr lang="en-AU" sz="4800" dirty="0">
              <a:solidFill>
                <a:srgbClr val="FF0000"/>
              </a:solidFill>
            </a:endParaRPr>
          </a:p>
        </p:txBody>
      </p:sp>
      <p:sp>
        <p:nvSpPr>
          <p:cNvPr id="3" name="Rectangle 2"/>
          <p:cNvSpPr/>
          <p:nvPr/>
        </p:nvSpPr>
        <p:spPr>
          <a:xfrm>
            <a:off x="1137146" y="2314575"/>
            <a:ext cx="9917708" cy="2302682"/>
          </a:xfrm>
          <a:prstGeom prst="rect">
            <a:avLst/>
          </a:prstGeom>
        </p:spPr>
        <p:txBody>
          <a:bodyPr wrap="square">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A key feature of the church then, and now, should be that it is outward, not inward looking.</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The first church understood that first and foremost it had to take the message of Jesus Christ to the world</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22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00075"/>
            <a:ext cx="9603275" cy="1253679"/>
          </a:xfrm>
        </p:spPr>
        <p:txBody>
          <a:bodyPr/>
          <a:lstStyle/>
          <a:p>
            <a:r>
              <a:rPr lang="en-US" sz="4800" dirty="0"/>
              <a:t>1. </a:t>
            </a:r>
            <a:r>
              <a:rPr lang="en-US" sz="4800" dirty="0">
                <a:solidFill>
                  <a:srgbClr val="FF0000"/>
                </a:solidFill>
              </a:rPr>
              <a:t>Evangelise</a:t>
            </a:r>
            <a:endParaRPr lang="en-AU" sz="4800" dirty="0">
              <a:solidFill>
                <a:srgbClr val="FF0000"/>
              </a:solidFill>
            </a:endParaRPr>
          </a:p>
        </p:txBody>
      </p:sp>
      <p:sp>
        <p:nvSpPr>
          <p:cNvPr id="4" name="Cloud Callout 3"/>
          <p:cNvSpPr/>
          <p:nvPr/>
        </p:nvSpPr>
        <p:spPr>
          <a:xfrm>
            <a:off x="1" y="85724"/>
            <a:ext cx="3057524" cy="16668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538163" y="503662"/>
            <a:ext cx="1981200" cy="830997"/>
          </a:xfrm>
          <a:prstGeom prst="rect">
            <a:avLst/>
          </a:prstGeom>
          <a:noFill/>
        </p:spPr>
        <p:txBody>
          <a:bodyPr wrap="square" rtlCol="0">
            <a:spAutoFit/>
          </a:bodyPr>
          <a:lstStyle/>
          <a:p>
            <a:pPr algn="ctr"/>
            <a:r>
              <a:rPr lang="en-US" sz="2400" dirty="0">
                <a:solidFill>
                  <a:schemeClr val="bg1"/>
                </a:solidFill>
              </a:rPr>
              <a:t>What does Rick say?</a:t>
            </a:r>
            <a:endParaRPr lang="en-AU" sz="2400" dirty="0">
              <a:solidFill>
                <a:schemeClr val="bg1"/>
              </a:solidFill>
            </a:endParaRPr>
          </a:p>
        </p:txBody>
      </p:sp>
      <p:sp>
        <p:nvSpPr>
          <p:cNvPr id="6" name="Rectangle 5"/>
          <p:cNvSpPr/>
          <p:nvPr/>
        </p:nvSpPr>
        <p:spPr>
          <a:xfrm>
            <a:off x="323850" y="1849011"/>
            <a:ext cx="11544300" cy="4031873"/>
          </a:xfrm>
          <a:prstGeom prst="rect">
            <a:avLst/>
          </a:prstGeom>
        </p:spPr>
        <p:txBody>
          <a:bodyPr wrap="square">
            <a:spAutoFit/>
          </a:bodyPr>
          <a:lstStyle/>
          <a:p>
            <a:r>
              <a:rPr lang="en-US" sz="3200" i="1" dirty="0">
                <a:latin typeface="Calibri" panose="020F0502020204030204" pitchFamily="34" charset="0"/>
                <a:ea typeface="Calibri" panose="020F0502020204030204" pitchFamily="34" charset="0"/>
                <a:cs typeface="Times New Roman" panose="02020603050405020304" pitchFamily="18" charset="0"/>
              </a:rPr>
              <a:t>“Evangelism is more than our responsibility; it is our great privilege. We are invited to be a part of bringing people into God’s eternal family. I don’t know of a more significant cause to give one’s life to. If you knew the cure for cancer, I’m sure you’d do everything you could to get the news out. It would save millions of lives. But you already know something better: You’ve been given the gospel of eternal life to share, which is the greatest news of all!” </a:t>
            </a:r>
            <a:br>
              <a:rPr lang="en-US" sz="3200" i="1" dirty="0">
                <a:latin typeface="Calibri" panose="020F0502020204030204" pitchFamily="34" charset="0"/>
                <a:ea typeface="Calibri" panose="020F0502020204030204" pitchFamily="34" charset="0"/>
                <a:cs typeface="Times New Roman" panose="02020603050405020304" pitchFamily="18" charset="0"/>
              </a:rPr>
            </a:br>
            <a:r>
              <a:rPr lang="en-US" sz="3200" i="1" dirty="0">
                <a:latin typeface="Calibri" panose="020F0502020204030204" pitchFamily="34" charset="0"/>
                <a:ea typeface="Calibri" panose="020F0502020204030204" pitchFamily="34" charset="0"/>
                <a:cs typeface="Times New Roman" panose="02020603050405020304" pitchFamily="18" charset="0"/>
              </a:rPr>
              <a:t>(pp. 104-105, The Purpose Driven Church, Zondervan, 1995).</a:t>
            </a:r>
            <a:endParaRPr lang="en-AU" sz="3200" i="1" dirty="0"/>
          </a:p>
        </p:txBody>
      </p:sp>
    </p:spTree>
    <p:extLst>
      <p:ext uri="{BB962C8B-B14F-4D97-AF65-F5344CB8AC3E}">
        <p14:creationId xmlns:p14="http://schemas.microsoft.com/office/powerpoint/2010/main" val="124855755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125</TotalTime>
  <Words>1239</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Corbel</vt:lpstr>
      <vt:lpstr>Gill Sans MT</vt:lpstr>
      <vt:lpstr>Gallery</vt:lpstr>
      <vt:lpstr>Depth</vt:lpstr>
      <vt:lpstr>Acts 2:42-27</vt:lpstr>
      <vt:lpstr>Non-negotiables of church living</vt:lpstr>
      <vt:lpstr>PowerPoint Presentation</vt:lpstr>
      <vt:lpstr>Context (Acts 2: 1-41)</vt:lpstr>
      <vt:lpstr>First thing to be reminded of – church is a community</vt:lpstr>
      <vt:lpstr>First thing to be reminded of – church is a community</vt:lpstr>
      <vt:lpstr>The five non-negotiables</vt:lpstr>
      <vt:lpstr>1. Evangelise</vt:lpstr>
      <vt:lpstr>1. Evangelise</vt:lpstr>
      <vt:lpstr>2. Exalt through worship</vt:lpstr>
      <vt:lpstr>2. Exalt through worship</vt:lpstr>
      <vt:lpstr>3. Encourage through fellowship</vt:lpstr>
      <vt:lpstr>3. Encourage through fellowship</vt:lpstr>
      <vt:lpstr>4. Edify through discipling</vt:lpstr>
      <vt:lpstr>4. Edify through discipling</vt:lpstr>
      <vt:lpstr>4. Edify through discipleship</vt:lpstr>
      <vt:lpstr>5. Equip for service</vt:lpstr>
      <vt:lpstr>5. Equip for service</vt:lpstr>
      <vt:lpstr>Wrapping up</vt:lpstr>
    </vt:vector>
  </TitlesOfParts>
  <Company>Victoria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Adams</dc:creator>
  <cp:lastModifiedBy>Streamer</cp:lastModifiedBy>
  <cp:revision>34</cp:revision>
  <dcterms:created xsi:type="dcterms:W3CDTF">2021-06-18T04:42:38Z</dcterms:created>
  <dcterms:modified xsi:type="dcterms:W3CDTF">2021-06-19T23:34:36Z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7b5bc8-4a79-44ba-b8ca-7bdfc58e533a_Enabled">
    <vt:lpwstr>true</vt:lpwstr>
  </property>
  <property fmtid="{D5CDD505-2E9C-101B-9397-08002B2CF9AE}" pid="3" name="MSIP_Label_6e7b5bc8-4a79-44ba-b8ca-7bdfc58e533a_SetDate">
    <vt:lpwstr>2021-06-18T04:52:01Z</vt:lpwstr>
  </property>
  <property fmtid="{D5CDD505-2E9C-101B-9397-08002B2CF9AE}" pid="4" name="MSIP_Label_6e7b5bc8-4a79-44ba-b8ca-7bdfc58e533a_Method">
    <vt:lpwstr>Privileged</vt:lpwstr>
  </property>
  <property fmtid="{D5CDD505-2E9C-101B-9397-08002B2CF9AE}" pid="5" name="MSIP_Label_6e7b5bc8-4a79-44ba-b8ca-7bdfc58e533a_Name">
    <vt:lpwstr>Public</vt:lpwstr>
  </property>
  <property fmtid="{D5CDD505-2E9C-101B-9397-08002B2CF9AE}" pid="6" name="MSIP_Label_6e7b5bc8-4a79-44ba-b8ca-7bdfc58e533a_SiteId">
    <vt:lpwstr>d51ba343-9258-4ea6-9907-426d8c84ec12</vt:lpwstr>
  </property>
  <property fmtid="{D5CDD505-2E9C-101B-9397-08002B2CF9AE}" pid="7" name="MSIP_Label_6e7b5bc8-4a79-44ba-b8ca-7bdfc58e533a_ActionId">
    <vt:lpwstr>c2036c99-7b8f-4e61-af2e-fc607e9149b8</vt:lpwstr>
  </property>
  <property fmtid="{D5CDD505-2E9C-101B-9397-08002B2CF9AE}" pid="8" name="MSIP_Label_6e7b5bc8-4a79-44ba-b8ca-7bdfc58e533a_ContentBits">
    <vt:lpwstr>0</vt:lpwstr>
  </property>
</Properties>
</file>